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331" r:id="rId4"/>
    <p:sldId id="332" r:id="rId5"/>
    <p:sldId id="294" r:id="rId6"/>
    <p:sldId id="295" r:id="rId7"/>
    <p:sldId id="296" r:id="rId8"/>
    <p:sldId id="299" r:id="rId9"/>
    <p:sldId id="326" r:id="rId10"/>
    <p:sldId id="333" r:id="rId11"/>
    <p:sldId id="334" r:id="rId12"/>
    <p:sldId id="330" r:id="rId13"/>
    <p:sldId id="310" r:id="rId14"/>
    <p:sldId id="312" r:id="rId15"/>
    <p:sldId id="328" r:id="rId16"/>
    <p:sldId id="314" r:id="rId17"/>
    <p:sldId id="317" r:id="rId18"/>
    <p:sldId id="31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60"/>
  </p:normalViewPr>
  <p:slideViewPr>
    <p:cSldViewPr>
      <p:cViewPr varScale="1">
        <p:scale>
          <a:sx n="105" d="100"/>
          <a:sy n="105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0D6B14-259D-4879-A15A-80984C6A1840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62F95E-816E-4BA2-887E-31CF0CD5C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C8255-DC50-4D49-9D4C-0A21E05F54E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1A2E-B90E-43F6-ADD3-48A999F143BF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6F04-B056-4231-ADE1-A2DD4E861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A628-079C-4260-B60A-E144D9F5508E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46E1-FE2F-4C39-9BD1-75C4E53E1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232E-E40E-42EE-B700-16AD6A24C65F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C714-8754-4EE6-B390-6E7D976D5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3745-67FE-4FE4-BC54-A4373A6AA56D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D88C-36B3-405E-B3AC-F9525A4F2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838-A1CC-4A63-897C-7E085B918675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180C-FBAA-47C5-808D-7CD97019F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A11F-82FE-445B-83CE-478B23FA4626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7B9C-5648-49C6-A70E-F1CB247B9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D053-7B3A-4A8D-B940-838854C62663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6EFF-6D74-464F-8FA1-FEEB39EE8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766F-B845-4166-99C6-DCC5C2825E3C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B491-3B72-474B-836B-0EA11E2A0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621-4367-4BF7-83F9-67C623C302B0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2D8C-DFE8-47DE-8F9C-986B0BA04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E05E-FE4F-46FD-B9ED-441262469DC8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5EED-9C8E-41AB-9127-D3D3B8594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EEAA-5FD2-424F-9031-243F69402932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66FF-A228-40EE-9B1A-5A1EA26BD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6A57C-002A-4351-803C-4C2F53488529}" type="datetimeFigureOut">
              <a:rPr lang="ru-RU"/>
              <a:pPr>
                <a:defRPr/>
              </a:pPr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80CEA-74EE-4B60-AED8-041A2C208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47700" y="115888"/>
            <a:ext cx="7848600" cy="1446212"/>
          </a:xfrm>
        </p:spPr>
        <p:txBody>
          <a:bodyPr/>
          <a:lstStyle/>
          <a:p>
            <a:r>
              <a:rPr lang="ru-RU" sz="2800" b="1" smtClean="0"/>
              <a:t>Учебный центр СВ АЛЬТЕРА при кафедре</a:t>
            </a:r>
            <a:br>
              <a:rPr lang="ru-RU" sz="2800" b="1" smtClean="0"/>
            </a:br>
            <a:r>
              <a:rPr lang="ru-RU" sz="2800" b="1" smtClean="0"/>
              <a:t>Автоматизации и компьютерных систем</a:t>
            </a:r>
            <a:br>
              <a:rPr lang="ru-RU" sz="2800" b="1" smtClean="0"/>
            </a:br>
            <a:r>
              <a:rPr lang="ru-RU" sz="2800" b="1" smtClean="0"/>
              <a:t>Национального горного университета</a:t>
            </a:r>
          </a:p>
        </p:txBody>
      </p:sp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1879600"/>
            <a:ext cx="17224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676650"/>
            <a:ext cx="3816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797425"/>
            <a:ext cx="2087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/>
          <p:cNvPicPr>
            <a:picLocks noChangeAspect="1"/>
          </p:cNvPicPr>
          <p:nvPr/>
        </p:nvPicPr>
        <p:blipFill>
          <a:blip r:embed="rId5"/>
          <a:srcRect l="4533" r="3860"/>
          <a:stretch>
            <a:fillRect/>
          </a:stretch>
        </p:blipFill>
        <p:spPr bwMode="auto">
          <a:xfrm>
            <a:off x="4932363" y="4878388"/>
            <a:ext cx="33115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5651500" y="1989138"/>
            <a:ext cx="34925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i="1">
                <a:latin typeface="Calibri" pitchFamily="34" charset="0"/>
              </a:rPr>
              <a:t>Докладчик:</a:t>
            </a:r>
            <a:endParaRPr lang="ru-RU" b="1" i="1"/>
          </a:p>
          <a:p>
            <a:pPr algn="r"/>
            <a:r>
              <a:rPr lang="ru-RU" b="1" i="1"/>
              <a:t>а</a:t>
            </a:r>
            <a:r>
              <a:rPr lang="ru-RU" b="1" i="1">
                <a:latin typeface="Calibri" pitchFamily="34" charset="0"/>
              </a:rPr>
              <a:t>ссистент кафедры АКС </a:t>
            </a:r>
          </a:p>
          <a:p>
            <a:pPr algn="r"/>
            <a:r>
              <a:rPr lang="ru-RU" b="1" i="1">
                <a:latin typeface="Calibri" pitchFamily="34" charset="0"/>
              </a:rPr>
              <a:t>Бойко Олег </a:t>
            </a:r>
            <a:r>
              <a:rPr lang="ru-RU" b="1" i="1"/>
              <a:t>А</a:t>
            </a:r>
            <a:r>
              <a:rPr lang="ru-RU" b="1" i="1">
                <a:latin typeface="Calibri" pitchFamily="34" charset="0"/>
              </a:rPr>
              <a:t>лександрович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692150"/>
          </a:xfrm>
        </p:spPr>
        <p:txBody>
          <a:bodyPr/>
          <a:lstStyle/>
          <a:p>
            <a:r>
              <a:rPr lang="ru-RU" sz="2400" b="1" smtClean="0"/>
              <a:t>Структура системы управления приводом позиционирования поворотного затвора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2010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8459788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950" y="215900"/>
            <a:ext cx="8712200" cy="105251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000" b="1">
                <a:latin typeface="Calibri" pitchFamily="34" charset="0"/>
              </a:rPr>
              <a:t>Реализация пульта системы управления приводом позиционирования поворотного затвора на базе </a:t>
            </a:r>
            <a:r>
              <a:rPr lang="en-US" sz="2000" b="1">
                <a:latin typeface="Calibri" pitchFamily="34" charset="0"/>
              </a:rPr>
              <a:t>HMI/SCADA ZENON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2457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1557338"/>
            <a:ext cx="872013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8509000" y="115888"/>
            <a:ext cx="576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377825"/>
          </a:xfrm>
        </p:spPr>
        <p:txBody>
          <a:bodyPr/>
          <a:lstStyle/>
          <a:p>
            <a:r>
              <a:rPr lang="ru-RU" sz="2400" b="1" smtClean="0"/>
              <a:t>Стенд теплового объекта</a:t>
            </a:r>
          </a:p>
        </p:txBody>
      </p:sp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8459788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 l="9328" t="13371" r="10767" b="20760"/>
          <a:stretch>
            <a:fillRect/>
          </a:stretch>
        </p:blipFill>
        <p:spPr bwMode="auto">
          <a:xfrm>
            <a:off x="320675" y="1125538"/>
            <a:ext cx="85026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549275"/>
          </a:xfrm>
        </p:spPr>
        <p:txBody>
          <a:bodyPr/>
          <a:lstStyle/>
          <a:p>
            <a:r>
              <a:rPr lang="ru-RU" sz="2400" b="1" smtClean="0"/>
              <a:t>Структура системы управления тепловым объектом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6327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8550275" y="115888"/>
            <a:ext cx="576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836613"/>
          </a:xfrm>
        </p:spPr>
        <p:txBody>
          <a:bodyPr/>
          <a:lstStyle/>
          <a:p>
            <a:r>
              <a:rPr lang="ru-RU" sz="2400" b="1" smtClean="0"/>
              <a:t>Реализация пульта системы управления тепловым объектом на базе </a:t>
            </a:r>
            <a:r>
              <a:rPr lang="en-US" sz="2400" b="1" smtClean="0"/>
              <a:t>HMI/SCADA ZENON</a:t>
            </a:r>
            <a:endParaRPr lang="ru-RU" sz="2400" b="1" smtClean="0"/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238250"/>
            <a:ext cx="8688388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8459788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>
          <a:xfrm>
            <a:off x="323850" y="215900"/>
            <a:ext cx="8496300" cy="765175"/>
          </a:xfrm>
        </p:spPr>
        <p:txBody>
          <a:bodyPr/>
          <a:lstStyle/>
          <a:p>
            <a:r>
              <a:rPr lang="ru-RU" sz="2400" b="1" smtClean="0"/>
              <a:t>Стенд теплового объекта с исполнительным механизмом интегрирующего типа</a:t>
            </a:r>
          </a:p>
        </p:txBody>
      </p:sp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8459788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pic>
        <p:nvPicPr>
          <p:cNvPr id="29699" name="Рисунок 5"/>
          <p:cNvPicPr>
            <a:picLocks noChangeAspect="1"/>
          </p:cNvPicPr>
          <p:nvPr/>
        </p:nvPicPr>
        <p:blipFill>
          <a:blip r:embed="rId2"/>
          <a:srcRect l="23016" t="21419" r="19620" b="10637"/>
          <a:stretch>
            <a:fillRect/>
          </a:stretch>
        </p:blipFill>
        <p:spPr bwMode="auto">
          <a:xfrm>
            <a:off x="1476375" y="1196975"/>
            <a:ext cx="6191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>
          <a:xfrm>
            <a:off x="107950" y="215900"/>
            <a:ext cx="8712200" cy="692150"/>
          </a:xfrm>
        </p:spPr>
        <p:txBody>
          <a:bodyPr/>
          <a:lstStyle/>
          <a:p>
            <a:r>
              <a:rPr lang="ru-RU" sz="2400" b="1" smtClean="0"/>
              <a:t>Структура системы управления тепловым объектом</a:t>
            </a:r>
            <a:br>
              <a:rPr lang="ru-RU" sz="2400" b="1" smtClean="0"/>
            </a:br>
            <a:r>
              <a:rPr lang="ru-RU" sz="2400" b="1" smtClean="0"/>
              <a:t>с исполнительным механизмом интегрирующего типа</a:t>
            </a: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125538"/>
            <a:ext cx="852805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8556625" y="115888"/>
            <a:ext cx="576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1052513"/>
          </a:xfrm>
        </p:spPr>
        <p:txBody>
          <a:bodyPr/>
          <a:lstStyle/>
          <a:p>
            <a:r>
              <a:rPr lang="ru-RU" sz="2400" b="1" smtClean="0"/>
              <a:t>Реализация пульта системы управления тепловым объектом с исполнительным механизмом интегрирующего типа на базе </a:t>
            </a:r>
            <a:r>
              <a:rPr lang="en-US" sz="2400" b="1" smtClean="0"/>
              <a:t>HMI/SCADA ZENON</a:t>
            </a:r>
            <a:endParaRPr lang="ru-RU" sz="2400" b="1" smtClean="0"/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341438"/>
            <a:ext cx="8689975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8459788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>
          <a:xfrm>
            <a:off x="431800" y="1484313"/>
            <a:ext cx="8424863" cy="836612"/>
          </a:xfrm>
        </p:spPr>
        <p:txBody>
          <a:bodyPr/>
          <a:lstStyle/>
          <a:p>
            <a:r>
              <a:rPr lang="ru-RU" sz="5000" b="1" smtClean="0"/>
              <a:t>Спасибо за внимание</a:t>
            </a:r>
            <a:r>
              <a:rPr lang="en-US" sz="5000" b="1" smtClean="0"/>
              <a:t>!</a:t>
            </a:r>
            <a:endParaRPr lang="ru-RU" sz="5000" b="1" smtClean="0"/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684213" y="2708275"/>
            <a:ext cx="80740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latin typeface="Calibri" pitchFamily="34" charset="0"/>
              </a:rPr>
              <a:t>Докладчик: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ассистент кафедры АКС НГУ Днепропетровск</a:t>
            </a:r>
          </a:p>
          <a:p>
            <a:r>
              <a:rPr lang="en-US" sz="2000" b="1">
                <a:latin typeface="Calibri" pitchFamily="34" charset="0"/>
              </a:rPr>
              <a:t>	          </a:t>
            </a:r>
            <a:r>
              <a:rPr lang="ru-RU" sz="2000" b="1">
                <a:latin typeface="Calibri" pitchFamily="34" charset="0"/>
              </a:rPr>
              <a:t>Бойко Олег Александрович</a:t>
            </a:r>
          </a:p>
          <a:p>
            <a:r>
              <a:rPr lang="en-US" sz="2000" b="1">
                <a:latin typeface="Calibri" pitchFamily="34" charset="0"/>
              </a:rPr>
              <a:t>             E-mail: boykooo@yandex.ru</a:t>
            </a:r>
            <a:endParaRPr lang="ru-RU" sz="2000" b="1">
              <a:latin typeface="Calibri" pitchFamily="34" charset="0"/>
            </a:endParaRP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950913" y="5805488"/>
            <a:ext cx="7240587" cy="509587"/>
            <a:chOff x="98" y="3067"/>
            <a:chExt cx="5221" cy="412"/>
          </a:xfrm>
        </p:grpSpPr>
        <p:pic>
          <p:nvPicPr>
            <p:cNvPr id="32772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7" y="3067"/>
              <a:ext cx="192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0" y="3067"/>
              <a:ext cx="859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Рисунок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" y="3067"/>
              <a:ext cx="457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Рисунок 8"/>
            <p:cNvPicPr>
              <a:picLocks noChangeAspect="1"/>
            </p:cNvPicPr>
            <p:nvPr/>
          </p:nvPicPr>
          <p:blipFill>
            <a:blip r:embed="rId5"/>
            <a:srcRect l="4533" r="3860"/>
            <a:stretch>
              <a:fillRect/>
            </a:stretch>
          </p:blipFill>
          <p:spPr bwMode="auto">
            <a:xfrm>
              <a:off x="3421" y="3097"/>
              <a:ext cx="189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865188" y="188913"/>
            <a:ext cx="7413625" cy="692150"/>
          </a:xfrm>
        </p:spPr>
        <p:txBody>
          <a:bodyPr/>
          <a:lstStyle/>
          <a:p>
            <a:r>
              <a:rPr lang="ru-RU" sz="2400" b="1" smtClean="0"/>
              <a:t>Учебный центр СВ АЛЬТЕРА при кафедре</a:t>
            </a:r>
            <a:br>
              <a:rPr lang="ru-RU" sz="2400" b="1" smtClean="0"/>
            </a:br>
            <a:r>
              <a:rPr lang="ru-RU" sz="2400" b="1" smtClean="0"/>
              <a:t>Автоматизации и компьютерных систем НГУ</a:t>
            </a:r>
          </a:p>
        </p:txBody>
      </p:sp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8604250" y="115888"/>
            <a:ext cx="431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/>
          <a:srcRect t="6068" r="11552"/>
          <a:stretch>
            <a:fillRect/>
          </a:stretch>
        </p:blipFill>
        <p:spPr bwMode="auto">
          <a:xfrm>
            <a:off x="1260475" y="1268413"/>
            <a:ext cx="66214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358775" y="188913"/>
            <a:ext cx="8424863" cy="549275"/>
          </a:xfrm>
        </p:spPr>
        <p:txBody>
          <a:bodyPr/>
          <a:lstStyle/>
          <a:p>
            <a:r>
              <a:rPr lang="ru-RU" sz="2400" b="1" smtClean="0"/>
              <a:t>Общий вид стендов</a:t>
            </a:r>
          </a:p>
        </p:txBody>
      </p:sp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8604250" y="115888"/>
            <a:ext cx="431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2"/>
          <a:srcRect l="972" t="17043" r="2480" b="25731"/>
          <a:stretch>
            <a:fillRect/>
          </a:stretch>
        </p:blipFill>
        <p:spPr bwMode="auto">
          <a:xfrm>
            <a:off x="441325" y="1052513"/>
            <a:ext cx="82613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468313" y="4724400"/>
            <a:ext cx="82073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Модель шахтного водоотлива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Привод позиционирования поворотного затвора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Тепловой объект с исполнительным органом интегрирующего типа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Тепловой объект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 txBox="1">
            <a:spLocks/>
          </p:cNvSpPr>
          <p:nvPr/>
        </p:nvSpPr>
        <p:spPr bwMode="auto">
          <a:xfrm>
            <a:off x="8604250" y="115888"/>
            <a:ext cx="431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1206500" y="247650"/>
            <a:ext cx="673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</a:rPr>
              <a:t>Решаемые задачи</a:t>
            </a:r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263525" y="765175"/>
            <a:ext cx="86407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Изучение устройств контроля и управления технологическим процессомИзучение устройства программируемых логических контроллеров </a:t>
            </a:r>
            <a:r>
              <a:rPr lang="en-US">
                <a:latin typeface="Calibri" pitchFamily="34" charset="0"/>
              </a:rPr>
              <a:t>VIPA</a:t>
            </a:r>
            <a:r>
              <a:rPr lang="ru-RU">
                <a:latin typeface="Calibri" pitchFamily="34" charset="0"/>
              </a:rPr>
              <a:t> (ПЛК)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Разработка программного обеспечения ПЛК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Построение систем управления дискретными объектами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Построение систем управления непрерывными объектами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Изучение принципов построения промышленных сетей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Изучение принципов централизованного управления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Изучение принципов децентрализованного управления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Разработка промышленных сетей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Изучение принципов построения человеко-машинного интерфейса</a:t>
            </a:r>
          </a:p>
          <a:p>
            <a:pPr marL="457200" indent="-4572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Разработка человеко-машинного интерфейса на базе </a:t>
            </a:r>
            <a:r>
              <a:rPr lang="en-US">
                <a:latin typeface="Calibri" pitchFamily="34" charset="0"/>
              </a:rPr>
              <a:t>HMI/SCADA ZENON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549275"/>
          </a:xfrm>
        </p:spPr>
        <p:txBody>
          <a:bodyPr/>
          <a:lstStyle/>
          <a:p>
            <a:r>
              <a:rPr lang="ru-RU" sz="2400" b="1" smtClean="0"/>
              <a:t>Стенд модели шахтного водоотлива</a:t>
            </a:r>
          </a:p>
        </p:txBody>
      </p:sp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8604250" y="115888"/>
            <a:ext cx="431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2"/>
          <a:srcRect l="24294" r="19756"/>
          <a:stretch>
            <a:fillRect/>
          </a:stretch>
        </p:blipFill>
        <p:spPr bwMode="auto">
          <a:xfrm>
            <a:off x="2376488" y="766763"/>
            <a:ext cx="4391025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549275"/>
          </a:xfrm>
        </p:spPr>
        <p:txBody>
          <a:bodyPr/>
          <a:lstStyle/>
          <a:p>
            <a:r>
              <a:rPr lang="ru-RU" sz="2400" b="1" smtClean="0"/>
              <a:t>Физическая модель шахтного водоотлива</a:t>
            </a: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43926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4859338" y="1700213"/>
            <a:ext cx="417671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>
                <a:latin typeface="Calibri" pitchFamily="34" charset="0"/>
              </a:rPr>
              <a:t>1 – колба притока</a:t>
            </a:r>
          </a:p>
          <a:p>
            <a:r>
              <a:rPr lang="ru-RU">
                <a:latin typeface="Calibri" pitchFamily="34" charset="0"/>
              </a:rPr>
              <a:t>2 – трубка</a:t>
            </a:r>
          </a:p>
          <a:p>
            <a:r>
              <a:rPr lang="ru-RU">
                <a:latin typeface="Calibri" pitchFamily="34" charset="0"/>
              </a:rPr>
              <a:t>3 – заслонка</a:t>
            </a:r>
          </a:p>
          <a:p>
            <a:r>
              <a:rPr lang="ru-RU">
                <a:latin typeface="Calibri" pitchFamily="34" charset="0"/>
              </a:rPr>
              <a:t>4 – колба</a:t>
            </a:r>
            <a:r>
              <a:rPr lang="en-US">
                <a:latin typeface="Calibri" pitchFamily="34" charset="0"/>
              </a:rPr>
              <a:t>,</a:t>
            </a:r>
            <a:r>
              <a:rPr lang="ru-RU">
                <a:latin typeface="Calibri" pitchFamily="34" charset="0"/>
              </a:rPr>
              <a:t> имитирующая водосборник</a:t>
            </a:r>
          </a:p>
          <a:p>
            <a:r>
              <a:rPr lang="ru-RU">
                <a:latin typeface="Calibri" pitchFamily="34" charset="0"/>
              </a:rPr>
              <a:t>5 – датчик аварийного уровня</a:t>
            </a:r>
          </a:p>
          <a:p>
            <a:r>
              <a:rPr lang="ru-RU">
                <a:latin typeface="Calibri" pitchFamily="34" charset="0"/>
              </a:rPr>
              <a:t>6 – датчик верхнего уровня</a:t>
            </a:r>
          </a:p>
          <a:p>
            <a:r>
              <a:rPr lang="ru-RU">
                <a:latin typeface="Calibri" pitchFamily="34" charset="0"/>
              </a:rPr>
              <a:t>7 – датчик нижнего уровня</a:t>
            </a:r>
          </a:p>
          <a:p>
            <a:r>
              <a:rPr lang="ru-RU">
                <a:latin typeface="Calibri" pitchFamily="34" charset="0"/>
              </a:rPr>
              <a:t>8 - насос</a:t>
            </a:r>
          </a:p>
        </p:txBody>
      </p:sp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8604250" y="115888"/>
            <a:ext cx="431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836613"/>
          </a:xfrm>
        </p:spPr>
        <p:txBody>
          <a:bodyPr/>
          <a:lstStyle/>
          <a:p>
            <a:r>
              <a:rPr lang="ru-RU" sz="2400" b="1" smtClean="0"/>
              <a:t>Демонстрационная модель системы управления</a:t>
            </a:r>
            <a:br>
              <a:rPr lang="ru-RU" sz="2400" b="1" smtClean="0"/>
            </a:br>
            <a:r>
              <a:rPr lang="ru-RU" sz="2400" b="1" smtClean="0"/>
              <a:t>шахтным водоотливом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01725"/>
            <a:ext cx="5443538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5867400" y="1101725"/>
            <a:ext cx="31686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>
                <a:latin typeface="Calibri" pitchFamily="34" charset="0"/>
              </a:rPr>
              <a:t>1 – </a:t>
            </a:r>
            <a:r>
              <a:rPr lang="ru-RU" sz="1600">
                <a:latin typeface="Calibri" pitchFamily="34" charset="0"/>
              </a:rPr>
              <a:t>индикатор основного насоса</a:t>
            </a:r>
          </a:p>
          <a:p>
            <a:r>
              <a:rPr lang="ru-RU">
                <a:latin typeface="Calibri" pitchFamily="34" charset="0"/>
              </a:rPr>
              <a:t>2 – </a:t>
            </a:r>
            <a:r>
              <a:rPr lang="ru-RU" sz="1600">
                <a:latin typeface="Calibri" pitchFamily="34" charset="0"/>
              </a:rPr>
              <a:t>имитатор заливочного насоса основного насоса</a:t>
            </a:r>
          </a:p>
          <a:p>
            <a:r>
              <a:rPr lang="ru-RU">
                <a:latin typeface="Calibri" pitchFamily="34" charset="0"/>
              </a:rPr>
              <a:t>3 – </a:t>
            </a:r>
            <a:r>
              <a:rPr lang="ru-RU" sz="1600">
                <a:latin typeface="Calibri" pitchFamily="34" charset="0"/>
              </a:rPr>
              <a:t>имитатор дополнительного насоса</a:t>
            </a:r>
          </a:p>
          <a:p>
            <a:r>
              <a:rPr lang="ru-RU">
                <a:latin typeface="Calibri" pitchFamily="34" charset="0"/>
              </a:rPr>
              <a:t>4 – </a:t>
            </a:r>
            <a:r>
              <a:rPr lang="ru-RU" sz="1600">
                <a:latin typeface="Calibri" pitchFamily="34" charset="0"/>
              </a:rPr>
              <a:t>индикатор датчика аварийного уровня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5 – </a:t>
            </a:r>
            <a:r>
              <a:rPr lang="ru-RU" sz="1600">
                <a:latin typeface="Calibri" pitchFamily="34" charset="0"/>
              </a:rPr>
              <a:t>индикатор датчика верхнего уровня</a:t>
            </a:r>
          </a:p>
          <a:p>
            <a:r>
              <a:rPr lang="ru-RU">
                <a:latin typeface="Calibri" pitchFamily="34" charset="0"/>
              </a:rPr>
              <a:t>6 – </a:t>
            </a:r>
            <a:r>
              <a:rPr lang="ru-RU" sz="1600">
                <a:latin typeface="Calibri" pitchFamily="34" charset="0"/>
              </a:rPr>
              <a:t>индикатор датчик нижнего уровня</a:t>
            </a:r>
          </a:p>
          <a:p>
            <a:r>
              <a:rPr lang="ru-RU">
                <a:latin typeface="Calibri" pitchFamily="34" charset="0"/>
              </a:rPr>
              <a:t>7 – </a:t>
            </a:r>
            <a:r>
              <a:rPr lang="ru-RU" sz="1600">
                <a:latin typeface="Calibri" pitchFamily="34" charset="0"/>
              </a:rPr>
              <a:t>имитатор заливочного насоса дополнительного насоса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8604250" y="115888"/>
            <a:ext cx="431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836613"/>
          </a:xfrm>
        </p:spPr>
        <p:txBody>
          <a:bodyPr/>
          <a:lstStyle/>
          <a:p>
            <a:r>
              <a:rPr lang="ru-RU" sz="2400" b="1" smtClean="0"/>
              <a:t>Реализация пульта системы управления шахтным водоотливом на базе </a:t>
            </a:r>
            <a:r>
              <a:rPr lang="en-US" sz="2400" b="1" smtClean="0"/>
              <a:t>HMI/SCADA ZENON</a:t>
            </a:r>
            <a:endParaRPr lang="ru-RU" sz="2400" b="1" smtClean="0"/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196975"/>
            <a:ext cx="86407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8532813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395288" y="215900"/>
            <a:ext cx="8424862" cy="765175"/>
          </a:xfrm>
        </p:spPr>
        <p:txBody>
          <a:bodyPr/>
          <a:lstStyle/>
          <a:p>
            <a:r>
              <a:rPr lang="ru-RU" sz="2400" b="1" smtClean="0"/>
              <a:t>Стенд привода позиционирования </a:t>
            </a:r>
            <a:br>
              <a:rPr lang="ru-RU" sz="2400" b="1" smtClean="0"/>
            </a:br>
            <a:r>
              <a:rPr lang="ru-RU" sz="2400" b="1" smtClean="0"/>
              <a:t>поворотного затвора</a:t>
            </a:r>
          </a:p>
        </p:txBody>
      </p:sp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8459788" y="115888"/>
            <a:ext cx="576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2800" b="1">
              <a:latin typeface="Calibri" pitchFamily="34" charset="0"/>
            </a:endParaRPr>
          </a:p>
        </p:txBody>
      </p:sp>
      <p:pic>
        <p:nvPicPr>
          <p:cNvPr id="22531" name="Рисунок 5"/>
          <p:cNvPicPr>
            <a:picLocks noChangeAspect="1"/>
          </p:cNvPicPr>
          <p:nvPr/>
        </p:nvPicPr>
        <p:blipFill>
          <a:blip r:embed="rId2"/>
          <a:srcRect l="5214" t="19254" r="20676" b="23792"/>
          <a:stretch>
            <a:fillRect/>
          </a:stretch>
        </p:blipFill>
        <p:spPr bwMode="auto">
          <a:xfrm>
            <a:off x="1979613" y="1247775"/>
            <a:ext cx="518477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994</TotalTime>
  <Words>281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Учебный центр СВ АЛЬТЕРА при кафедре Автоматизации и компьютерных систем Национального горного университета</vt:lpstr>
      <vt:lpstr>Учебный центр СВ АЛЬТЕРА при кафедре Автоматизации и компьютерных систем НГУ</vt:lpstr>
      <vt:lpstr>Общий вид стендов</vt:lpstr>
      <vt:lpstr>Слайд 4</vt:lpstr>
      <vt:lpstr>Стенд модели шахтного водоотлива</vt:lpstr>
      <vt:lpstr>Физическая модель шахтного водоотлива</vt:lpstr>
      <vt:lpstr>Демонстрационная модель системы управления шахтным водоотливом</vt:lpstr>
      <vt:lpstr>Реализация пульта системы управления шахтным водоотливом на базе HMI/SCADA ZENON</vt:lpstr>
      <vt:lpstr>Стенд привода позиционирования  поворотного затвора</vt:lpstr>
      <vt:lpstr>Структура системы управления приводом позиционирования поворотного затвора</vt:lpstr>
      <vt:lpstr>Слайд 11</vt:lpstr>
      <vt:lpstr>Стенд теплового объекта</vt:lpstr>
      <vt:lpstr>Структура системы управления тепловым объектом</vt:lpstr>
      <vt:lpstr>Реализация пульта системы управления тепловым объектом на базе HMI/SCADA ZENON</vt:lpstr>
      <vt:lpstr>Стенд теплового объекта с исполнительным механизмом интегрирующего типа</vt:lpstr>
      <vt:lpstr>Структура системы управления тепловым объектом с исполнительным механизмом интегрирующего типа</vt:lpstr>
      <vt:lpstr>Реализация пульта системы управления тепловым объектом с исполнительным механизмом интегрирующего типа на базе HMI/SCADA ZENON</vt:lpstr>
      <vt:lpstr>Спасибо за внимание!</vt:lpstr>
    </vt:vector>
  </TitlesOfParts>
  <Company>Blind Deaf Dunce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класса ПЛК фирмы СВ Альтера</dc:title>
  <dc:creator>bukap</dc:creator>
  <cp:lastModifiedBy>Baritskay</cp:lastModifiedBy>
  <cp:revision>134</cp:revision>
  <dcterms:created xsi:type="dcterms:W3CDTF">2011-09-12T16:07:08Z</dcterms:created>
  <dcterms:modified xsi:type="dcterms:W3CDTF">2012-05-08T07:57:12Z</dcterms:modified>
</cp:coreProperties>
</file>